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1"/>
  </p:sldMasterIdLst>
  <p:sldIdLst>
    <p:sldId id="257" r:id="rId2"/>
    <p:sldId id="261" r:id="rId3"/>
    <p:sldId id="262" r:id="rId4"/>
    <p:sldId id="264" r:id="rId5"/>
    <p:sldId id="263" r:id="rId6"/>
    <p:sldId id="266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67" d="100"/>
          <a:sy n="67" d="100"/>
        </p:scale>
        <p:origin x="56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4" Type="http://schemas.openxmlformats.org/officeDocument/2006/relationships/image" Target="../media/image4.sv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4" Type="http://schemas.openxmlformats.org/officeDocument/2006/relationships/image" Target="../media/image4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icon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193F037-D8DB-4A78-B613-73C5F839987E}" type="doc">
      <dgm:prSet loTypeId="urn:microsoft.com/office/officeart/2018/5/layout/IconCircleLabelList" loCatId="icon" qsTypeId="urn:microsoft.com/office/officeart/2005/8/quickstyle/simple1" qsCatId="simple" csTypeId="urn:microsoft.com/office/officeart/2018/5/colors/Iconchunking_neutralicon_colorful1" csCatId="colorful" phldr="1"/>
      <dgm:spPr/>
      <dgm:t>
        <a:bodyPr/>
        <a:lstStyle/>
        <a:p>
          <a:endParaRPr lang="en-US"/>
        </a:p>
      </dgm:t>
    </dgm:pt>
    <dgm:pt modelId="{3883E730-9286-4AF5-BA1A-8A6F5A627910}">
      <dgm:prSet/>
      <dgm:spPr/>
      <dgm:t>
        <a:bodyPr/>
        <a:lstStyle/>
        <a:p>
          <a:pPr>
            <a:defRPr cap="all"/>
          </a:pPr>
          <a:r>
            <a:rPr lang="nl-NL" dirty="0"/>
            <a:t>Heeft iedereen een casus ontvangen?</a:t>
          </a:r>
          <a:endParaRPr lang="en-US" dirty="0"/>
        </a:p>
      </dgm:t>
    </dgm:pt>
    <dgm:pt modelId="{14E156D8-AC02-4C78-AC2C-DB46AA6DE3E6}" type="parTrans" cxnId="{35CA94B3-41EE-42EB-8FDD-B6C3EF5BF4BF}">
      <dgm:prSet/>
      <dgm:spPr/>
      <dgm:t>
        <a:bodyPr/>
        <a:lstStyle/>
        <a:p>
          <a:endParaRPr lang="en-US"/>
        </a:p>
      </dgm:t>
    </dgm:pt>
    <dgm:pt modelId="{3FD92BA8-2311-4294-81D4-AD7E42B4FCD3}" type="sibTrans" cxnId="{35CA94B3-41EE-42EB-8FDD-B6C3EF5BF4BF}">
      <dgm:prSet/>
      <dgm:spPr/>
      <dgm:t>
        <a:bodyPr/>
        <a:lstStyle/>
        <a:p>
          <a:endParaRPr lang="en-US"/>
        </a:p>
      </dgm:t>
    </dgm:pt>
    <dgm:pt modelId="{7FAFABF7-F8CD-4E9B-BF24-0CFB4B62C13B}">
      <dgm:prSet/>
      <dgm:spPr/>
      <dgm:t>
        <a:bodyPr/>
        <a:lstStyle/>
        <a:p>
          <a:pPr>
            <a:defRPr cap="all"/>
          </a:pPr>
          <a:r>
            <a:rPr lang="nl-NL" dirty="0"/>
            <a:t>Casus goed doorgenomen, belangrijke en opvallende punten opgeschreven?</a:t>
          </a:r>
          <a:endParaRPr lang="en-US" dirty="0"/>
        </a:p>
      </dgm:t>
    </dgm:pt>
    <dgm:pt modelId="{6821291E-829F-4B22-B151-A1813E399327}" type="parTrans" cxnId="{DD7DB62E-EF60-433A-8593-1390434B9E33}">
      <dgm:prSet/>
      <dgm:spPr/>
      <dgm:t>
        <a:bodyPr/>
        <a:lstStyle/>
        <a:p>
          <a:endParaRPr lang="en-US"/>
        </a:p>
      </dgm:t>
    </dgm:pt>
    <dgm:pt modelId="{02FB0EA2-225F-4973-ABD8-B07FA0F83A31}" type="sibTrans" cxnId="{DD7DB62E-EF60-433A-8593-1390434B9E33}">
      <dgm:prSet/>
      <dgm:spPr/>
      <dgm:t>
        <a:bodyPr/>
        <a:lstStyle/>
        <a:p>
          <a:endParaRPr lang="en-US"/>
        </a:p>
      </dgm:t>
    </dgm:pt>
    <dgm:pt modelId="{AEC240AC-D624-40DE-9322-1194245B1B28}" type="pres">
      <dgm:prSet presAssocID="{D193F037-D8DB-4A78-B613-73C5F839987E}" presName="root" presStyleCnt="0">
        <dgm:presLayoutVars>
          <dgm:dir/>
          <dgm:resizeHandles val="exact"/>
        </dgm:presLayoutVars>
      </dgm:prSet>
      <dgm:spPr/>
    </dgm:pt>
    <dgm:pt modelId="{07C5A0D6-692D-4504-A973-6D3E1C8C4C8D}" type="pres">
      <dgm:prSet presAssocID="{3883E730-9286-4AF5-BA1A-8A6F5A627910}" presName="compNode" presStyleCnt="0"/>
      <dgm:spPr/>
    </dgm:pt>
    <dgm:pt modelId="{FFF097ED-3FAB-4954-ADEA-3761E6AD25F1}" type="pres">
      <dgm:prSet presAssocID="{3883E730-9286-4AF5-BA1A-8A6F5A627910}" presName="iconBgRect" presStyleLbl="bgShp" presStyleIdx="0" presStyleCnt="2"/>
      <dgm:spPr/>
    </dgm:pt>
    <dgm:pt modelId="{54C10312-E833-471D-BC21-D682A21C6A64}" type="pres">
      <dgm:prSet presAssocID="{3883E730-9286-4AF5-BA1A-8A6F5A627910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eers"/>
        </a:ext>
      </dgm:extLst>
    </dgm:pt>
    <dgm:pt modelId="{F490B35D-0A08-4225-98E3-0453F65C6EEF}" type="pres">
      <dgm:prSet presAssocID="{3883E730-9286-4AF5-BA1A-8A6F5A627910}" presName="spaceRect" presStyleCnt="0"/>
      <dgm:spPr/>
    </dgm:pt>
    <dgm:pt modelId="{BED3E5A0-A179-44D0-8ED7-107177445C1F}" type="pres">
      <dgm:prSet presAssocID="{3883E730-9286-4AF5-BA1A-8A6F5A627910}" presName="textRect" presStyleLbl="revTx" presStyleIdx="0" presStyleCnt="2">
        <dgm:presLayoutVars>
          <dgm:chMax val="1"/>
          <dgm:chPref val="1"/>
        </dgm:presLayoutVars>
      </dgm:prSet>
      <dgm:spPr/>
    </dgm:pt>
    <dgm:pt modelId="{9A552426-00DE-48F7-BB75-379776998D00}" type="pres">
      <dgm:prSet presAssocID="{3FD92BA8-2311-4294-81D4-AD7E42B4FCD3}" presName="sibTrans" presStyleCnt="0"/>
      <dgm:spPr/>
    </dgm:pt>
    <dgm:pt modelId="{653642D6-2CB9-4DE2-9F26-3EB4E9252B5F}" type="pres">
      <dgm:prSet presAssocID="{7FAFABF7-F8CD-4E9B-BF24-0CFB4B62C13B}" presName="compNode" presStyleCnt="0"/>
      <dgm:spPr/>
    </dgm:pt>
    <dgm:pt modelId="{73BF29B6-0F2C-45E5-BD3D-53CFF9B521EF}" type="pres">
      <dgm:prSet presAssocID="{7FAFABF7-F8CD-4E9B-BF24-0CFB4B62C13B}" presName="iconBgRect" presStyleLbl="bgShp" presStyleIdx="1" presStyleCnt="2"/>
      <dgm:spPr/>
    </dgm:pt>
    <dgm:pt modelId="{74997D54-F00F-4EF3-AF96-746F0468FCD2}" type="pres">
      <dgm:prSet presAssocID="{7FAFABF7-F8CD-4E9B-BF24-0CFB4B62C13B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Kunstmatige intelligentie"/>
        </a:ext>
      </dgm:extLst>
    </dgm:pt>
    <dgm:pt modelId="{B9A3FB5D-1799-44FF-98B8-B1C5E3958ABB}" type="pres">
      <dgm:prSet presAssocID="{7FAFABF7-F8CD-4E9B-BF24-0CFB4B62C13B}" presName="spaceRect" presStyleCnt="0"/>
      <dgm:spPr/>
    </dgm:pt>
    <dgm:pt modelId="{FA81D4A9-441F-4743-BA12-60D00C4D534B}" type="pres">
      <dgm:prSet presAssocID="{7FAFABF7-F8CD-4E9B-BF24-0CFB4B62C13B}" presName="textRect" presStyleLbl="revTx" presStyleIdx="1" presStyleCnt="2">
        <dgm:presLayoutVars>
          <dgm:chMax val="1"/>
          <dgm:chPref val="1"/>
        </dgm:presLayoutVars>
      </dgm:prSet>
      <dgm:spPr/>
    </dgm:pt>
  </dgm:ptLst>
  <dgm:cxnLst>
    <dgm:cxn modelId="{9BCEC32D-A769-4A32-9CC5-0D6A60DA689C}" type="presOf" srcId="{3883E730-9286-4AF5-BA1A-8A6F5A627910}" destId="{BED3E5A0-A179-44D0-8ED7-107177445C1F}" srcOrd="0" destOrd="0" presId="urn:microsoft.com/office/officeart/2018/5/layout/IconCircleLabelList"/>
    <dgm:cxn modelId="{DD7DB62E-EF60-433A-8593-1390434B9E33}" srcId="{D193F037-D8DB-4A78-B613-73C5F839987E}" destId="{7FAFABF7-F8CD-4E9B-BF24-0CFB4B62C13B}" srcOrd="1" destOrd="0" parTransId="{6821291E-829F-4B22-B151-A1813E399327}" sibTransId="{02FB0EA2-225F-4973-ABD8-B07FA0F83A31}"/>
    <dgm:cxn modelId="{A003AA9E-7953-44EA-BE48-EED585F5D28B}" type="presOf" srcId="{D193F037-D8DB-4A78-B613-73C5F839987E}" destId="{AEC240AC-D624-40DE-9322-1194245B1B28}" srcOrd="0" destOrd="0" presId="urn:microsoft.com/office/officeart/2018/5/layout/IconCircleLabelList"/>
    <dgm:cxn modelId="{5E2D52A9-A06C-4548-B55D-71893FFD8934}" type="presOf" srcId="{7FAFABF7-F8CD-4E9B-BF24-0CFB4B62C13B}" destId="{FA81D4A9-441F-4743-BA12-60D00C4D534B}" srcOrd="0" destOrd="0" presId="urn:microsoft.com/office/officeart/2018/5/layout/IconCircleLabelList"/>
    <dgm:cxn modelId="{35CA94B3-41EE-42EB-8FDD-B6C3EF5BF4BF}" srcId="{D193F037-D8DB-4A78-B613-73C5F839987E}" destId="{3883E730-9286-4AF5-BA1A-8A6F5A627910}" srcOrd="0" destOrd="0" parTransId="{14E156D8-AC02-4C78-AC2C-DB46AA6DE3E6}" sibTransId="{3FD92BA8-2311-4294-81D4-AD7E42B4FCD3}"/>
    <dgm:cxn modelId="{A1F81818-EFA2-41C7-8964-F1B16FB704B1}" type="presParOf" srcId="{AEC240AC-D624-40DE-9322-1194245B1B28}" destId="{07C5A0D6-692D-4504-A973-6D3E1C8C4C8D}" srcOrd="0" destOrd="0" presId="urn:microsoft.com/office/officeart/2018/5/layout/IconCircleLabelList"/>
    <dgm:cxn modelId="{E17338E5-0959-4365-8CE9-38791710F70E}" type="presParOf" srcId="{07C5A0D6-692D-4504-A973-6D3E1C8C4C8D}" destId="{FFF097ED-3FAB-4954-ADEA-3761E6AD25F1}" srcOrd="0" destOrd="0" presId="urn:microsoft.com/office/officeart/2018/5/layout/IconCircleLabelList"/>
    <dgm:cxn modelId="{291CF99F-EC85-4E86-B7EE-53E5CF8BFCFB}" type="presParOf" srcId="{07C5A0D6-692D-4504-A973-6D3E1C8C4C8D}" destId="{54C10312-E833-471D-BC21-D682A21C6A64}" srcOrd="1" destOrd="0" presId="urn:microsoft.com/office/officeart/2018/5/layout/IconCircleLabelList"/>
    <dgm:cxn modelId="{4BFA858D-AF70-417C-94D4-061D70E4742A}" type="presParOf" srcId="{07C5A0D6-692D-4504-A973-6D3E1C8C4C8D}" destId="{F490B35D-0A08-4225-98E3-0453F65C6EEF}" srcOrd="2" destOrd="0" presId="urn:microsoft.com/office/officeart/2018/5/layout/IconCircleLabelList"/>
    <dgm:cxn modelId="{EB165EFB-2529-4174-9FF9-98993C072CE9}" type="presParOf" srcId="{07C5A0D6-692D-4504-A973-6D3E1C8C4C8D}" destId="{BED3E5A0-A179-44D0-8ED7-107177445C1F}" srcOrd="3" destOrd="0" presId="urn:microsoft.com/office/officeart/2018/5/layout/IconCircleLabelList"/>
    <dgm:cxn modelId="{C15134A4-001A-4B54-88DE-3C5573224C71}" type="presParOf" srcId="{AEC240AC-D624-40DE-9322-1194245B1B28}" destId="{9A552426-00DE-48F7-BB75-379776998D00}" srcOrd="1" destOrd="0" presId="urn:microsoft.com/office/officeart/2018/5/layout/IconCircleLabelList"/>
    <dgm:cxn modelId="{7B6B0763-A9CA-4199-9480-B07B3E59BE47}" type="presParOf" srcId="{AEC240AC-D624-40DE-9322-1194245B1B28}" destId="{653642D6-2CB9-4DE2-9F26-3EB4E9252B5F}" srcOrd="2" destOrd="0" presId="urn:microsoft.com/office/officeart/2018/5/layout/IconCircleLabelList"/>
    <dgm:cxn modelId="{860622C6-C7DF-4994-9F2D-AF5F5A8F685F}" type="presParOf" srcId="{653642D6-2CB9-4DE2-9F26-3EB4E9252B5F}" destId="{73BF29B6-0F2C-45E5-BD3D-53CFF9B521EF}" srcOrd="0" destOrd="0" presId="urn:microsoft.com/office/officeart/2018/5/layout/IconCircleLabelList"/>
    <dgm:cxn modelId="{67FBFD0C-27D2-43D2-AAA8-BD571BA9313F}" type="presParOf" srcId="{653642D6-2CB9-4DE2-9F26-3EB4E9252B5F}" destId="{74997D54-F00F-4EF3-AF96-746F0468FCD2}" srcOrd="1" destOrd="0" presId="urn:microsoft.com/office/officeart/2018/5/layout/IconCircleLabelList"/>
    <dgm:cxn modelId="{8028B087-66F4-4909-B96A-E9E64D5BEAFE}" type="presParOf" srcId="{653642D6-2CB9-4DE2-9F26-3EB4E9252B5F}" destId="{B9A3FB5D-1799-44FF-98B8-B1C5E3958ABB}" srcOrd="2" destOrd="0" presId="urn:microsoft.com/office/officeart/2018/5/layout/IconCircleLabelList"/>
    <dgm:cxn modelId="{88B530A6-2AD8-4A80-A601-747E258DC1F2}" type="presParOf" srcId="{653642D6-2CB9-4DE2-9F26-3EB4E9252B5F}" destId="{FA81D4A9-441F-4743-BA12-60D00C4D534B}" srcOrd="3" destOrd="0" presId="urn:microsoft.com/office/officeart/2018/5/layout/IconCircle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FF097ED-3FAB-4954-ADEA-3761E6AD25F1}">
      <dsp:nvSpPr>
        <dsp:cNvPr id="0" name=""/>
        <dsp:cNvSpPr/>
      </dsp:nvSpPr>
      <dsp:spPr>
        <a:xfrm>
          <a:off x="2520237" y="20987"/>
          <a:ext cx="1784250" cy="1784250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4C10312-E833-471D-BC21-D682A21C6A64}">
      <dsp:nvSpPr>
        <dsp:cNvPr id="0" name=""/>
        <dsp:cNvSpPr/>
      </dsp:nvSpPr>
      <dsp:spPr>
        <a:xfrm>
          <a:off x="2900487" y="401237"/>
          <a:ext cx="1023750" cy="102375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ED3E5A0-A179-44D0-8ED7-107177445C1F}">
      <dsp:nvSpPr>
        <dsp:cNvPr id="0" name=""/>
        <dsp:cNvSpPr/>
      </dsp:nvSpPr>
      <dsp:spPr>
        <a:xfrm>
          <a:off x="1949862" y="2360987"/>
          <a:ext cx="2925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nl-NL" sz="1500" kern="1200" dirty="0"/>
            <a:t>Heeft iedereen een casus ontvangen?</a:t>
          </a:r>
          <a:endParaRPr lang="en-US" sz="1500" kern="1200" dirty="0"/>
        </a:p>
      </dsp:txBody>
      <dsp:txXfrm>
        <a:off x="1949862" y="2360987"/>
        <a:ext cx="2925000" cy="720000"/>
      </dsp:txXfrm>
    </dsp:sp>
    <dsp:sp modelId="{73BF29B6-0F2C-45E5-BD3D-53CFF9B521EF}">
      <dsp:nvSpPr>
        <dsp:cNvPr id="0" name=""/>
        <dsp:cNvSpPr/>
      </dsp:nvSpPr>
      <dsp:spPr>
        <a:xfrm>
          <a:off x="5957112" y="20987"/>
          <a:ext cx="1784250" cy="1784250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4997D54-F00F-4EF3-AF96-746F0468FCD2}">
      <dsp:nvSpPr>
        <dsp:cNvPr id="0" name=""/>
        <dsp:cNvSpPr/>
      </dsp:nvSpPr>
      <dsp:spPr>
        <a:xfrm>
          <a:off x="6337362" y="401237"/>
          <a:ext cx="1023750" cy="102375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A81D4A9-441F-4743-BA12-60D00C4D534B}">
      <dsp:nvSpPr>
        <dsp:cNvPr id="0" name=""/>
        <dsp:cNvSpPr/>
      </dsp:nvSpPr>
      <dsp:spPr>
        <a:xfrm>
          <a:off x="5386737" y="2360987"/>
          <a:ext cx="2925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nl-NL" sz="1500" kern="1200" dirty="0"/>
            <a:t>Casus goed doorgenomen, belangrijke en opvallende punten opgeschreven?</a:t>
          </a:r>
          <a:endParaRPr lang="en-US" sz="1500" kern="1200" dirty="0"/>
        </a:p>
      </dsp:txBody>
      <dsp:txXfrm>
        <a:off x="5386737" y="2360987"/>
        <a:ext cx="2925000" cy="7200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5/layout/IconCircleLabelList">
  <dgm:title val="Icon Circle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cap="all"/>
        </a:lvl1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30C0A-5464-4FE4-84EB-FF9C94016DF4}" type="datetimeFigureOut">
              <a:rPr lang="en-US" dirty="0"/>
              <a:t>6/11/2020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dirty="0"/>
              <a:t>6/11/2020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dirty="0"/>
              <a:t>6/11/2020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dirty="0"/>
              <a:t>6/11/2020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C6404-AD6E-4860-8E75-697CA40B95DA}" type="datetimeFigureOut">
              <a:rPr lang="en-US" dirty="0"/>
              <a:t>6/11/2020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dirty="0"/>
              <a:t>6/11/2020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D4976-E339-4826-83B7-FBD03F55ECF8}" type="datetimeFigureOut">
              <a:rPr lang="en-US" dirty="0"/>
              <a:t>6/11/2020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‹nr.›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dirty="0"/>
              <a:t>6/11/2020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dirty="0"/>
              <a:t>6/11/2020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6096000" y="0"/>
            <a:ext cx="6096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chemeClr val="tx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4249-C0D0-4B06-8692-E8BB871AF643}" type="datetimeFigureOut">
              <a:rPr lang="en-US" dirty="0"/>
              <a:t>6/11/2020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8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chemeClr val="tx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042B0DB6-F5C7-45FB-8CF3-31B45F9C2DAC}" type="datetimeFigureOut">
              <a:rPr lang="en-US" dirty="0"/>
              <a:t>6/11/2020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31136" y="964692"/>
            <a:ext cx="7729728" cy="1188720"/>
          </a:xfrm>
          <a:prstGeom prst="rect">
            <a:avLst/>
          </a:prstGeom>
          <a:solidFill>
            <a:schemeClr val="bg1"/>
          </a:solidFill>
          <a:ln w="317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dirty="0"/>
              <a:t>6/11/2020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8A7A6979-0714-4377-B894-6BE4C2D6E202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movisie.nl/databank-effectieve-sociale-interventies/interventies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time_continue=30&amp;v=Y5QaaIqUpDk&amp;feature=emb_logo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07A5EAD-D554-48F9-B413-A197C875325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/>
              <a:t>Pit 4 Beroepsinterventies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32DCAA51-5247-4FC3-847F-1FC1B555F82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nl-NL" dirty="0"/>
              <a:t>W19</a:t>
            </a:r>
          </a:p>
          <a:p>
            <a:r>
              <a:rPr lang="nl-NL" dirty="0"/>
              <a:t>Periode 4</a:t>
            </a:r>
          </a:p>
          <a:p>
            <a:r>
              <a:rPr lang="nl-NL" dirty="0"/>
              <a:t>Les 5</a:t>
            </a:r>
          </a:p>
          <a:p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4239396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EFB36C5-9B6D-4C00-86F5-38C62BAF5C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964692"/>
            <a:ext cx="7729728" cy="118872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>
            <a:normAutofit/>
          </a:bodyPr>
          <a:lstStyle/>
          <a:p>
            <a:r>
              <a:rPr lang="nl-NL">
                <a:solidFill>
                  <a:srgbClr val="262626"/>
                </a:solidFill>
              </a:rPr>
              <a:t>Terugblik vorige les –</a:t>
            </a:r>
            <a:br>
              <a:rPr lang="nl-NL">
                <a:solidFill>
                  <a:srgbClr val="262626"/>
                </a:solidFill>
              </a:rPr>
            </a:br>
            <a:r>
              <a:rPr lang="nl-NL">
                <a:solidFill>
                  <a:srgbClr val="262626"/>
                </a:solidFill>
              </a:rPr>
              <a:t>Stap 4 thema interventie </a:t>
            </a:r>
          </a:p>
        </p:txBody>
      </p:sp>
      <p:graphicFrame>
        <p:nvGraphicFramePr>
          <p:cNvPr id="5" name="Tijdelijke aanduiding voor inhoud 2">
            <a:extLst>
              <a:ext uri="{FF2B5EF4-FFF2-40B4-BE49-F238E27FC236}">
                <a16:creationId xmlns:a16="http://schemas.microsoft.com/office/drawing/2014/main" id="{9E6D4F02-F0C1-44A9-A135-70ACF5EC513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29065105"/>
              </p:ext>
            </p:extLst>
          </p:nvPr>
        </p:nvGraphicFramePr>
        <p:xfrm>
          <a:off x="965201" y="2638425"/>
          <a:ext cx="10261600" cy="31019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313596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D6B1A0B-2213-476D-A042-89BA10F974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Vandaag - Stap 5 onderzoek fase 2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169048E-E747-4CAD-9099-9C428F6F1C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2488693"/>
            <a:ext cx="7729728" cy="3912108"/>
          </a:xfrm>
        </p:spPr>
        <p:txBody>
          <a:bodyPr>
            <a:normAutofit/>
          </a:bodyPr>
          <a:lstStyle/>
          <a:p>
            <a:r>
              <a:rPr lang="nl-NL" sz="2000" dirty="0"/>
              <a:t>Wat is de </a:t>
            </a:r>
            <a:r>
              <a:rPr lang="nl-NL" sz="2000" b="1" dirty="0"/>
              <a:t>visie</a:t>
            </a:r>
            <a:r>
              <a:rPr lang="nl-NL" sz="2000" dirty="0"/>
              <a:t> van jouw stageplaats? (tip: kijk op de website)</a:t>
            </a:r>
          </a:p>
          <a:p>
            <a:endParaRPr lang="nl-NL" sz="2000" dirty="0"/>
          </a:p>
          <a:p>
            <a:r>
              <a:rPr lang="nl-NL" sz="2000" dirty="0"/>
              <a:t>Zoek naar een </a:t>
            </a:r>
            <a:r>
              <a:rPr lang="nl-NL" sz="2000" b="1" dirty="0"/>
              <a:t>geschikte interventie </a:t>
            </a:r>
            <a:r>
              <a:rPr lang="nl-NL" sz="2000" dirty="0"/>
              <a:t>voor jouw casus op </a:t>
            </a:r>
            <a:r>
              <a:rPr lang="nl-NL" sz="2000" dirty="0">
                <a:hlinkClick r:id="rId2"/>
              </a:rPr>
              <a:t>https://www.movisie.nl/databank-effectieve-sociale-interventies/interventies</a:t>
            </a:r>
            <a:r>
              <a:rPr lang="nl-NL" sz="2000" dirty="0"/>
              <a:t> of een andere site </a:t>
            </a:r>
          </a:p>
          <a:p>
            <a:r>
              <a:rPr lang="nl-NL" sz="2000" dirty="0"/>
              <a:t>Het mag ook een interventie zijn die jij zelf ‘bedenkt’ en inzet</a:t>
            </a:r>
          </a:p>
          <a:p>
            <a:endParaRPr lang="nl-NL" sz="2000" dirty="0"/>
          </a:p>
          <a:p>
            <a:pPr marL="0" indent="0">
              <a:buNone/>
            </a:pPr>
            <a:r>
              <a:rPr lang="nl-NL" sz="2000" dirty="0">
                <a:solidFill>
                  <a:srgbClr val="FF0000"/>
                </a:solidFill>
              </a:rPr>
              <a:t>Hou rekening met </a:t>
            </a:r>
            <a:r>
              <a:rPr lang="nl-NL" sz="2000" u="sng" dirty="0">
                <a:solidFill>
                  <a:srgbClr val="FF0000"/>
                </a:solidFill>
              </a:rPr>
              <a:t>alle</a:t>
            </a:r>
            <a:r>
              <a:rPr lang="nl-NL" sz="2000" dirty="0">
                <a:solidFill>
                  <a:srgbClr val="FF0000"/>
                </a:solidFill>
              </a:rPr>
              <a:t> personen in de casus</a:t>
            </a:r>
          </a:p>
          <a:p>
            <a:endParaRPr lang="nl-NL" sz="2000" dirty="0"/>
          </a:p>
        </p:txBody>
      </p:sp>
    </p:spTree>
    <p:extLst>
      <p:ext uri="{BB962C8B-B14F-4D97-AF65-F5344CB8AC3E}">
        <p14:creationId xmlns:p14="http://schemas.microsoft.com/office/powerpoint/2010/main" val="5596433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C55ED20-61F9-4E7C-AE04-61583D5C39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Stap 5 onderzoek fase 2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6837B9E-230B-450C-A172-996004FF92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2409825"/>
            <a:ext cx="7729728" cy="4295775"/>
          </a:xfrm>
        </p:spPr>
        <p:txBody>
          <a:bodyPr>
            <a:normAutofit lnSpcReduction="10000"/>
          </a:bodyPr>
          <a:lstStyle/>
          <a:p>
            <a:r>
              <a:rPr lang="nl-NL" sz="2000" b="1" dirty="0"/>
              <a:t>Kies één interventie </a:t>
            </a:r>
            <a:r>
              <a:rPr lang="nl-NL" sz="2000" dirty="0"/>
              <a:t>gericht op jouw casus en </a:t>
            </a:r>
            <a:r>
              <a:rPr lang="nl-NL" sz="2000" b="1" dirty="0"/>
              <a:t>ga onderzoeken</a:t>
            </a:r>
            <a:r>
              <a:rPr lang="nl-NL" sz="2000" dirty="0"/>
              <a:t>:</a:t>
            </a:r>
          </a:p>
          <a:p>
            <a:pPr marL="457200" indent="-457200">
              <a:buAutoNum type="arabicPeriod"/>
            </a:pPr>
            <a:r>
              <a:rPr lang="nl-NL" sz="2000" dirty="0"/>
              <a:t>Hoe deze interventie werkt (hoe lang duurt de interventie?, wie is erbij betrokken?, wie voert de interventie uit?)</a:t>
            </a:r>
          </a:p>
          <a:p>
            <a:pPr marL="457200" indent="-457200">
              <a:buAutoNum type="arabicPeriod"/>
            </a:pPr>
            <a:r>
              <a:rPr lang="nl-NL" sz="2000" dirty="0"/>
              <a:t>Hoe je deze toepast (welke stappen zet je?)</a:t>
            </a:r>
          </a:p>
          <a:p>
            <a:pPr marL="457200" indent="-457200">
              <a:buAutoNum type="arabicPeriod"/>
            </a:pPr>
            <a:r>
              <a:rPr lang="nl-NL" sz="2000" dirty="0"/>
              <a:t>Wanneer je deze kunt toepassen (wat voor probleem/hulpvraag?)</a:t>
            </a:r>
          </a:p>
          <a:p>
            <a:pPr marL="457200" indent="-457200">
              <a:buAutoNum type="arabicPeriod"/>
            </a:pPr>
            <a:r>
              <a:rPr lang="nl-NL" sz="2000" dirty="0"/>
              <a:t>Of deze interventie aansluit bij de visie van je stageplaats </a:t>
            </a:r>
          </a:p>
          <a:p>
            <a:pPr marL="0" indent="0">
              <a:buNone/>
            </a:pPr>
            <a:endParaRPr lang="nl-NL" sz="2000" dirty="0"/>
          </a:p>
          <a:p>
            <a:pPr marL="0" indent="0">
              <a:buNone/>
            </a:pPr>
            <a:r>
              <a:rPr lang="nl-NL" sz="2000" u="sng" dirty="0"/>
              <a:t>Bovenstaande punten uitgebreid beschrijven </a:t>
            </a:r>
          </a:p>
          <a:p>
            <a:pPr marL="0" indent="0">
              <a:buNone/>
            </a:pPr>
            <a:r>
              <a:rPr lang="nl-NL" sz="2000" dirty="0">
                <a:solidFill>
                  <a:srgbClr val="FF0000"/>
                </a:solidFill>
              </a:rPr>
              <a:t>Nog </a:t>
            </a:r>
            <a:r>
              <a:rPr lang="nl-NL" sz="2000" u="sng" dirty="0">
                <a:solidFill>
                  <a:srgbClr val="FF0000"/>
                </a:solidFill>
              </a:rPr>
              <a:t>niet</a:t>
            </a:r>
            <a:r>
              <a:rPr lang="nl-NL" sz="2000" dirty="0">
                <a:solidFill>
                  <a:srgbClr val="FF0000"/>
                </a:solidFill>
              </a:rPr>
              <a:t> op de casus toepassen (dat komt volgende week)</a:t>
            </a:r>
          </a:p>
          <a:p>
            <a:pPr marL="0" indent="0">
              <a:buNone/>
            </a:pPr>
            <a:r>
              <a:rPr lang="nl-NL" sz="2000" b="1" dirty="0">
                <a:solidFill>
                  <a:schemeClr val="tx1"/>
                </a:solidFill>
              </a:rPr>
              <a:t>Let op: </a:t>
            </a:r>
            <a:r>
              <a:rPr lang="nl-NL" sz="2000" dirty="0">
                <a:solidFill>
                  <a:schemeClr val="tx1"/>
                </a:solidFill>
              </a:rPr>
              <a:t>laatste les (25 juni) moet de interventie op de casus uitgeschreven zijn i.v.m. feedback van een medestudent</a:t>
            </a:r>
          </a:p>
          <a:p>
            <a:pPr marL="0" indent="0">
              <a:buNone/>
            </a:pPr>
            <a:endParaRPr lang="nl-NL" sz="2000" u="sng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5300177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B6CA917-7E50-4F56-926C-66C33D4A74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Hoe en waarvoor gebruik je de databank?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DE3AE20-14C8-4773-AC1C-31853BC6C9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NL" sz="2000" dirty="0">
                <a:hlinkClick r:id="rId2"/>
              </a:rPr>
              <a:t>https://www.youtube.com/watch?time_continue=30&amp;v=Y5QaaIqUpDk&amp;feature=emb_logo</a:t>
            </a:r>
            <a:endParaRPr lang="nl-NL" sz="2000" dirty="0"/>
          </a:p>
          <a:p>
            <a:pPr marL="0" indent="0">
              <a:buNone/>
            </a:pPr>
            <a:endParaRPr lang="nl-NL" sz="2000" dirty="0"/>
          </a:p>
        </p:txBody>
      </p:sp>
    </p:spTree>
    <p:extLst>
      <p:ext uri="{BB962C8B-B14F-4D97-AF65-F5344CB8AC3E}">
        <p14:creationId xmlns:p14="http://schemas.microsoft.com/office/powerpoint/2010/main" val="35490051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5C58900-4C83-4C77-9B05-AB0CE32554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964692"/>
            <a:ext cx="7729728" cy="1188720"/>
          </a:xfrm>
        </p:spPr>
        <p:txBody>
          <a:bodyPr>
            <a:normAutofit/>
          </a:bodyPr>
          <a:lstStyle/>
          <a:p>
            <a:r>
              <a:rPr lang="nl-NL"/>
              <a:t>Aan de slag</a:t>
            </a:r>
            <a:endParaRPr lang="nl-NL" dirty="0"/>
          </a:p>
        </p:txBody>
      </p:sp>
      <p:pic>
        <p:nvPicPr>
          <p:cNvPr id="1028" name="Picture 4" descr="Ik teer graag op verandering | Loesje">
            <a:extLst>
              <a:ext uri="{FF2B5EF4-FFF2-40B4-BE49-F238E27FC236}">
                <a16:creationId xmlns:a16="http://schemas.microsoft.com/office/drawing/2014/main" id="{2ACA9AE0-896C-4A63-A26B-73D0BAB9A25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9243"/>
          <a:stretch/>
        </p:blipFill>
        <p:spPr bwMode="auto">
          <a:xfrm>
            <a:off x="2634567" y="2761869"/>
            <a:ext cx="2137692" cy="243878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pic>
      <p:sp>
        <p:nvSpPr>
          <p:cNvPr id="7" name="Tijdelijke aanduiding voor inhoud 2">
            <a:extLst>
              <a:ext uri="{FF2B5EF4-FFF2-40B4-BE49-F238E27FC236}">
                <a16:creationId xmlns:a16="http://schemas.microsoft.com/office/drawing/2014/main" id="{3913CBF6-11ED-463C-90A5-48F4BCD337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38928" y="2638044"/>
            <a:ext cx="4812792" cy="3101983"/>
          </a:xfrm>
        </p:spPr>
        <p:txBody>
          <a:bodyPr>
            <a:normAutofit/>
          </a:bodyPr>
          <a:lstStyle/>
          <a:p>
            <a:r>
              <a:rPr lang="nl-NL" sz="2000" dirty="0"/>
              <a:t>10 min voor het einde van de les terug op Skype</a:t>
            </a:r>
          </a:p>
          <a:p>
            <a:endParaRPr lang="nl-NL" sz="2000" dirty="0"/>
          </a:p>
          <a:p>
            <a:r>
              <a:rPr lang="nl-NL" sz="2000" dirty="0"/>
              <a:t>Aan het eind van de les de vragen over de interventie beantwoord </a:t>
            </a:r>
            <a:r>
              <a:rPr lang="nl-NL" sz="2000" b="1" dirty="0"/>
              <a:t>inleveren via de mail bij Dana &amp; Myrthe</a:t>
            </a:r>
          </a:p>
        </p:txBody>
      </p:sp>
    </p:spTree>
    <p:extLst>
      <p:ext uri="{BB962C8B-B14F-4D97-AF65-F5344CB8AC3E}">
        <p14:creationId xmlns:p14="http://schemas.microsoft.com/office/powerpoint/2010/main" val="1006686822"/>
      </p:ext>
    </p:extLst>
  </p:cSld>
  <p:clrMapOvr>
    <a:masterClrMapping/>
  </p:clrMapOvr>
</p:sld>
</file>

<file path=ppt/theme/theme1.xml><?xml version="1.0" encoding="utf-8"?>
<a:theme xmlns:a="http://schemas.openxmlformats.org/drawingml/2006/main" name="Pakket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71C241A9-A460-4AD1-916F-25308628A5B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282</Words>
  <Application>Microsoft Office PowerPoint</Application>
  <PresentationFormat>Breedbeeld</PresentationFormat>
  <Paragraphs>30</Paragraphs>
  <Slides>6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6</vt:i4>
      </vt:variant>
    </vt:vector>
  </HeadingPairs>
  <TitlesOfParts>
    <vt:vector size="9" baseType="lpstr">
      <vt:lpstr>Arial</vt:lpstr>
      <vt:lpstr>Gill Sans MT</vt:lpstr>
      <vt:lpstr>Pakket</vt:lpstr>
      <vt:lpstr>Pit 4 Beroepsinterventies</vt:lpstr>
      <vt:lpstr>Terugblik vorige les – Stap 4 thema interventie </vt:lpstr>
      <vt:lpstr>Vandaag - Stap 5 onderzoek fase 2</vt:lpstr>
      <vt:lpstr>Stap 5 onderzoek fase 2</vt:lpstr>
      <vt:lpstr>Hoe en waarvoor gebruik je de databank?</vt:lpstr>
      <vt:lpstr>Aan de slag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Pit 4 Beroepsinterventies</dc:title>
  <dc:creator>Myrthe Langeveld</dc:creator>
  <cp:lastModifiedBy>Myrthe Langeveld</cp:lastModifiedBy>
  <cp:revision>7</cp:revision>
  <dcterms:created xsi:type="dcterms:W3CDTF">2020-06-11T06:49:24Z</dcterms:created>
  <dcterms:modified xsi:type="dcterms:W3CDTF">2020-06-11T07:10:42Z</dcterms:modified>
</cp:coreProperties>
</file>